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 are fun &lt;3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8c1f84181_2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8c1f84181_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c1f84181_2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c1f84181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During development, deployment and maintenance of robotic applications both software and hardware is constantly changed, updated or replaced.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effect of these changes is generally difficult to isolate or even observe.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8c1f8418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8c1f8418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8c1f84181_2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8c1f84181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c1f84181_2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c1f84181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Each robot is equipped with a sensor that has a set of specific attributes. Changing this sensor will change or augment the set of attributes, ultimately causing the robot to exhibit a new set of behaviors. Creating test cases which identify the differences in attributes and exhibited behaviors will allow for a visualization of the differences of each model.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8cb04f6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8cb04f6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8c1f84181_2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8c1f84181_2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8c1f84181_2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8c1f84181_2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------------</a:t>
            </a:r>
            <a:r>
              <a:rPr lang="en">
                <a:solidFill>
                  <a:schemeClr val="dk1"/>
                </a:solidFill>
              </a:rPr>
              <a:t>Don’t delete below this------------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&amp;\textnormal{Block Angle} &gt; \textnormal{Max}\_\textnormal{Angle}_{\textnormal{robot1}}\\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&amp;\textnormal{Block Angle} &lt; \textnormal{Max}\_\textnormal{Angle}_{\textnormal{robot2}}\\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&amp;0 \leq x \leq \textnormal{Beam Length}\\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&amp;y = tan(\textnormal{Block Angle}) \times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&amp;\textnormal{Block Angle} &gt; \textnormal{Min}\_\textnormal{Angle}_{\textnormal{robot1}}\\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&amp;\textnormal{Block Angle} &lt; \textnormal{Max}\_\textnormal{Angle}_{\textnormal{robot2}}\\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 &lt; \textnormal{Beam Length}_{\textnormal{robot1}}\\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 &gt; \textnormal{Beam Length}_{\textnormal{robot2}}\\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&amp;y = tan(\textnormal{Block Angle}) \times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&amp;x=\textnormal{Beam Length } ; y=0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&amp;\textnormal{Range} = |\textnormal{Max}\_\textnormal{Angle}| + |\textnormal{Min}\_\textnormal{Angle}|\\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&amp;\textnormal{Sectors} = max(\textnormal{Number beams}) - 1\\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 Angle} = \frac{\textnormal{Range}}{\textnormal{Sectors}}\\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 Size} = tan(\textnormal{Sector Angle} \div 2) \times x\\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&amp;0 &lt; \textnormal{Size} \leq \textnormal{Sector Size}\\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131feea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131feea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------------Don’t delete below this------------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&amp;\textnormal{Block Angle} &gt; \textnormal{Max}\_\textnormal{Angle}_{\textnormal{robot1}}\\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&amp;\textnormal{Block Angle} &lt; \textnormal{Max}\_\textnormal{Angle}_{\textnormal{robot2}}\\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&amp;0 \leq x \leq \textnormal{Beam Length}\\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&amp;y = tan(\textnormal{Block Angle}) \times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&amp;\textnormal{Block Angle} &gt; \textnormal{Min}\_\textnormal{Angle}_{\textnormal{robot1}}\\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&amp;\textnormal{Block Angle} &lt; \textnormal{Max}\_\textnormal{Angle}_{\textnormal{robot2}}\\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 &lt; \textnormal{Beam Length}_{\textnormal{robot1}}\\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 &gt; \textnormal{Beam Length}_{\textnormal{robot2}}\\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&amp;y = tan(\textnormal{Block Angle}) \times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&amp;x=\textnormal{Beam Length } ; y=0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&amp;\textnormal{Range} = |\textnormal{Max}\_\textnormal{Angle}| + |\textnormal{Min}\_\textnormal{Angle}|\\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&amp;\textnormal{Sectors} = max(\textnormal{Number beams}) - 1\\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 Angle} = \frac{\textnormal{Range}}{\textnormal{Sectors}}\\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 Size} = tan(\textnormal{Sector Angle} \div 2) \times x\\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&amp;0 &lt; \textnormal{Size} \leq \textnormal{Sector Size}\\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131feea8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131feea8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------------Don’t delete below this------------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&amp;\textnormal{Block Angle} &gt; \textnormal{Max}\_\textnormal{Angle}_{\textnormal{robot1}}\\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&amp;\textnormal{Block Angle} &lt; \textnormal{Max}\_\textnormal{Angle}_{\textnormal{robot2}}\\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&amp;0 \leq x \leq \textnormal{Beam Length}\\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&amp;y = tan(\textnormal{Block Angle}) \times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&amp;\textnormal{Block Angle} &gt; \textnormal{Min}\_\textnormal{Angle}_{\textnormal{robot1}}\\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&amp;\textnormal{Block Angle} &lt; \textnormal{Max}\_\textnormal{Angle}_{\textnormal{robot2}}\\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 &lt; \textnormal{Beam Length}_{\textnormal{robot1}}\\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 &gt; \textnormal{Beam Length}_{\textnormal{robot2}}\\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&amp;y = tan(\textnormal{Block Angle}) \times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&amp;x=\textnormal{Beam Length } ; y=0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&amp;\textnormal{Range} = |\textnormal{Max}\_\textnormal{Angle}| + |\textnormal{Min}\_\textnormal{Angle}|\\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&amp;\textnormal{Sectors} = max(\textnormal{Number beams}) - 1\\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 Angle} = \frac{\textnormal{Range}}{\textnormal{Sectors}}\\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 Size} = tan(\textnormal{Sector Angle} \div 2) \times x\\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&amp;0 &lt; \textnormal{Size} \leq \textnormal{Sector Size}\\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8cb04f6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8cb04f6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131feea8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131feea8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------------Don’t delete below this------------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&amp;\textnormal{Block Angle} &gt; \textnormal{Max}\_\textnormal{Angle}_{\textnormal{robot1}}\\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&amp;\textnormal{Block Angle} &lt; \textnormal{Max}\_\textnormal{Angle}_{\textnormal{robot2}}\\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&amp;0 \leq x \leq \textnormal{Beam Length}\\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&amp;y = tan(\textnormal{Block Angle}) \times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&amp;\textnormal{Block Angle} &gt; \textnormal{Min}\_\textnormal{Angle}_{\textnormal{robot1}}\\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&amp;\textnormal{Block Angle} &lt; \textnormal{Max}\_\textnormal{Angle}_{\textnormal{robot2}}\\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 &lt; \textnormal{Beam Length}_{\textnormal{robot1}}\\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 &gt; \textnormal{Beam Length}_{\textnormal{robot2}}\\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&amp;y = tan(\textnormal{Block Angle}) \times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&amp;x=\textnormal{Beam Length } ; y=0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&amp;\textnormal{Range} = |\textnormal{Max}\_\textnormal{Angle}| + |\textnormal{Min}\_\textnormal{Angle}|\\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&amp;\textnormal{Sectors} = max(\textnormal{Number beams}) - 1\\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 Angle} = \frac{\textnormal{Range}}{\textnormal{Sectors}}\\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&amp;\textnormal{Sector Size} = tan(\textnormal{Sector Angle} \div 2) \times x\\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&amp;0 &lt; \textnormal{Size} \leq \textnormal{Sector Size}\\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6b919e1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6b919e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https://www.dropbox.com/s/pqmiwd14dsyacfi/RawTests.mp4?dl=0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6b919e1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6b919e1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https://www.dropbox.com/s/pqmiwd14dsyacfi/RawTests.mp4?dl=0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6b919e1e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6b919e1e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https://www.dropbox.com/s/pqmiwd14dsyacfi/RawTests.mp4?dl=0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8cb04f6e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8cb04f6e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131feea8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131feea8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8c1f84181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8c1f84181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8c1f84181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8c1f84181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8c1f84181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8c1f84181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8c1f84181_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8c1f84181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8c1f84181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8c1f84181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8c1f84181_2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8c1f84181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5" Type="http://schemas.openxmlformats.org/officeDocument/2006/relationships/image" Target="../media/image14.jpg"/><Relationship Id="rId6" Type="http://schemas.openxmlformats.org/officeDocument/2006/relationships/image" Target="../media/image11.jpg"/><Relationship Id="rId7" Type="http://schemas.openxmlformats.org/officeDocument/2006/relationships/image" Target="../media/image19.jp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5" Type="http://schemas.openxmlformats.org/officeDocument/2006/relationships/image" Target="../media/image14.jpg"/><Relationship Id="rId6" Type="http://schemas.openxmlformats.org/officeDocument/2006/relationships/image" Target="../media/image11.jpg"/><Relationship Id="rId7" Type="http://schemas.openxmlformats.org/officeDocument/2006/relationships/image" Target="../media/image19.jp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Relationship Id="rId4" Type="http://schemas.openxmlformats.org/officeDocument/2006/relationships/image" Target="../media/image9.gif"/><Relationship Id="rId5" Type="http://schemas.openxmlformats.org/officeDocument/2006/relationships/image" Target="../media/image7.gif"/><Relationship Id="rId6" Type="http://schemas.openxmlformats.org/officeDocument/2006/relationships/image" Target="../media/image3.gif"/><Relationship Id="rId7" Type="http://schemas.openxmlformats.org/officeDocument/2006/relationships/image" Target="../media/image27.gif"/><Relationship Id="rId8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5.png"/><Relationship Id="rId7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5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5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Test Generation for Physical Systems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Melony Bennis (mmb4vu)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 Hildebrandt (ch6wd)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125" y="3440200"/>
            <a:ext cx="2824000" cy="15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850" y="1095175"/>
            <a:ext cx="8400300" cy="17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mbria"/>
              <a:buChar char="●"/>
            </a:pP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Faults</a:t>
            </a: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occur when </a:t>
            </a: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system changes</a:t>
            </a: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mbria"/>
              <a:buChar char="●"/>
            </a:pP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Errors come from </a:t>
            </a: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incompatibilities</a:t>
            </a: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between:</a:t>
            </a:r>
            <a:endParaRPr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mbria"/>
              <a:buChar char="○"/>
            </a:pP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Hardware and other hardware</a:t>
            </a:r>
            <a:endParaRPr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mbria"/>
              <a:buChar char="○"/>
            </a:pP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Hardware and software</a:t>
            </a:r>
            <a:endParaRPr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mbria"/>
              <a:buChar char="●"/>
            </a:pP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Isolating the differences caused by hardware changes is difficult</a:t>
            </a:r>
            <a:endParaRPr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488" y="3070425"/>
            <a:ext cx="2007026" cy="15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50" y="3070425"/>
            <a:ext cx="2408449" cy="150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8675" y="3070425"/>
            <a:ext cx="2363465" cy="150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621600" y="526350"/>
            <a:ext cx="7900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Is it possible to create </a:t>
            </a:r>
            <a:r>
              <a:rPr b="1" lang="en" sz="3600"/>
              <a:t>test cases</a:t>
            </a:r>
            <a:r>
              <a:rPr lang="en" sz="3600"/>
              <a:t> that </a:t>
            </a:r>
            <a:r>
              <a:rPr b="1" lang="en" sz="3600"/>
              <a:t>identify</a:t>
            </a:r>
            <a:r>
              <a:rPr lang="en" sz="3600"/>
              <a:t> </a:t>
            </a:r>
            <a:r>
              <a:rPr b="1" lang="en" sz="3600"/>
              <a:t>differences</a:t>
            </a:r>
            <a:r>
              <a:rPr lang="en" sz="3600"/>
              <a:t> in robot behavior brought about by </a:t>
            </a:r>
            <a:r>
              <a:rPr b="1" lang="en" sz="3600"/>
              <a:t>hardware changes</a:t>
            </a:r>
            <a:r>
              <a:rPr lang="en" sz="3600"/>
              <a:t>?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265500" y="15784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62" name="Google Shape;162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mbria"/>
              <a:buChar char="●"/>
            </a:pPr>
            <a:r>
              <a:rPr lang="en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Devise technique to formally model differences spurred by hardware changes.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mbria"/>
              <a:buChar char="●"/>
            </a:pPr>
            <a:r>
              <a:rPr lang="en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Construct test cases that identifies and isolates differences.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mbria"/>
              <a:buChar char="●"/>
            </a:pPr>
            <a:r>
              <a:rPr lang="en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rPr>
              <a:t>(Bonus) Uncover existing bugs in legacy code.</a:t>
            </a:r>
            <a:endParaRPr>
              <a:solidFill>
                <a:schemeClr val="accent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464500" y="1426025"/>
            <a:ext cx="4660800" cy="13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Clearpath Husky Robot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○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ell-known autonomous ground vehicle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○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Very customizable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do you notice about the Husky Robots?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11250" r="38656" t="0"/>
          <a:stretch/>
        </p:blipFill>
        <p:spPr>
          <a:xfrm>
            <a:off x="559125" y="3271300"/>
            <a:ext cx="1510275" cy="15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7963" l="46940" r="16913" t="26543"/>
          <a:stretch/>
        </p:blipFill>
        <p:spPr>
          <a:xfrm>
            <a:off x="2069400" y="3271300"/>
            <a:ext cx="1577420" cy="150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5">
            <a:alphaModFix/>
          </a:blip>
          <a:srcRect b="6617" l="24818" r="26727" t="5616"/>
          <a:stretch/>
        </p:blipFill>
        <p:spPr>
          <a:xfrm>
            <a:off x="3646825" y="3271300"/>
            <a:ext cx="1478481" cy="15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6">
            <a:alphaModFix/>
          </a:blip>
          <a:srcRect b="6610" l="37988" r="16087" t="14506"/>
          <a:stretch/>
        </p:blipFill>
        <p:spPr>
          <a:xfrm>
            <a:off x="6702725" y="3261925"/>
            <a:ext cx="1674450" cy="15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7">
            <a:alphaModFix/>
          </a:blip>
          <a:srcRect b="0" l="22965" r="18537" t="0"/>
          <a:stretch/>
        </p:blipFill>
        <p:spPr>
          <a:xfrm>
            <a:off x="5125300" y="3261918"/>
            <a:ext cx="1577424" cy="151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8">
            <a:alphaModFix/>
          </a:blip>
          <a:srcRect b="0" l="0" r="0" t="2353"/>
          <a:stretch/>
        </p:blipFill>
        <p:spPr>
          <a:xfrm>
            <a:off x="6256575" y="227950"/>
            <a:ext cx="2347451" cy="23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6247700" y="2571750"/>
            <a:ext cx="23652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Customers of Clearpath Robotics</a:t>
            </a:r>
            <a:endParaRPr b="1" sz="1000"/>
          </a:p>
        </p:txBody>
      </p:sp>
      <p:sp>
        <p:nvSpPr>
          <p:cNvPr id="176" name="Google Shape;176;p25"/>
          <p:cNvSpPr txBox="1"/>
          <p:nvPr/>
        </p:nvSpPr>
        <p:spPr>
          <a:xfrm>
            <a:off x="3329250" y="4778775"/>
            <a:ext cx="23652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Examples of Husky Robot</a:t>
            </a:r>
            <a:endParaRPr b="1"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464500" y="1426025"/>
            <a:ext cx="4660800" cy="13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Clearpath Husky Robot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○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Well-known autonomous ground vehicle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○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Very customizable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do you notice about the Husky Robots?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11250" r="38656" t="0"/>
          <a:stretch/>
        </p:blipFill>
        <p:spPr>
          <a:xfrm>
            <a:off x="559125" y="3271300"/>
            <a:ext cx="1510275" cy="15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b="7963" l="46940" r="16913" t="26543"/>
          <a:stretch/>
        </p:blipFill>
        <p:spPr>
          <a:xfrm>
            <a:off x="2069400" y="3271300"/>
            <a:ext cx="1577420" cy="150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5">
            <a:alphaModFix/>
          </a:blip>
          <a:srcRect b="6617" l="24818" r="26727" t="5616"/>
          <a:stretch/>
        </p:blipFill>
        <p:spPr>
          <a:xfrm>
            <a:off x="3646825" y="3271300"/>
            <a:ext cx="1478481" cy="15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6">
            <a:alphaModFix/>
          </a:blip>
          <a:srcRect b="6610" l="37988" r="16087" t="14506"/>
          <a:stretch/>
        </p:blipFill>
        <p:spPr>
          <a:xfrm>
            <a:off x="6702725" y="3261925"/>
            <a:ext cx="1674450" cy="15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7">
            <a:alphaModFix/>
          </a:blip>
          <a:srcRect b="0" l="22965" r="18537" t="0"/>
          <a:stretch/>
        </p:blipFill>
        <p:spPr>
          <a:xfrm>
            <a:off x="5125300" y="3261918"/>
            <a:ext cx="1577424" cy="151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8">
            <a:alphaModFix/>
          </a:blip>
          <a:srcRect b="0" l="0" r="0" t="2353"/>
          <a:stretch/>
        </p:blipFill>
        <p:spPr>
          <a:xfrm>
            <a:off x="6256575" y="227950"/>
            <a:ext cx="2347451" cy="23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6247700" y="2571750"/>
            <a:ext cx="23652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Customers of Clearpath Robotics</a:t>
            </a:r>
            <a:endParaRPr b="1" sz="1000"/>
          </a:p>
        </p:txBody>
      </p:sp>
      <p:sp>
        <p:nvSpPr>
          <p:cNvPr id="190" name="Google Shape;190;p26"/>
          <p:cNvSpPr txBox="1"/>
          <p:nvPr/>
        </p:nvSpPr>
        <p:spPr>
          <a:xfrm>
            <a:off x="3329250" y="4778775"/>
            <a:ext cx="23652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Examples of Husky Robot</a:t>
            </a:r>
            <a:endParaRPr b="1" sz="1000"/>
          </a:p>
        </p:txBody>
      </p:sp>
      <p:sp>
        <p:nvSpPr>
          <p:cNvPr id="191" name="Google Shape;191;p26"/>
          <p:cNvSpPr/>
          <p:nvPr/>
        </p:nvSpPr>
        <p:spPr>
          <a:xfrm>
            <a:off x="1389175" y="3939550"/>
            <a:ext cx="420300" cy="470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2318075" y="3899600"/>
            <a:ext cx="420300" cy="470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3767025" y="3518500"/>
            <a:ext cx="535800" cy="656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5394100" y="3271300"/>
            <a:ext cx="675600" cy="732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7033400" y="3221500"/>
            <a:ext cx="793800" cy="83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27"/>
          <p:cNvGrpSpPr/>
          <p:nvPr/>
        </p:nvGrpSpPr>
        <p:grpSpPr>
          <a:xfrm>
            <a:off x="228110" y="1315094"/>
            <a:ext cx="3084965" cy="1828752"/>
            <a:chOff x="190813" y="1315126"/>
            <a:chExt cx="3421656" cy="1985400"/>
          </a:xfrm>
        </p:grpSpPr>
        <p:cxnSp>
          <p:nvCxnSpPr>
            <p:cNvPr id="203" name="Google Shape;203;p27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rgbClr val="65F0AD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04" name="Google Shape;204;p27"/>
            <p:cNvSpPr txBox="1"/>
            <p:nvPr/>
          </p:nvSpPr>
          <p:spPr>
            <a:xfrm>
              <a:off x="190813" y="1315126"/>
              <a:ext cx="3042600" cy="19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Test Generation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Constraints containing information about the both laser scanners were used to generate tests.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5" name="Google Shape;205;p27"/>
          <p:cNvGrpSpPr/>
          <p:nvPr/>
        </p:nvGrpSpPr>
        <p:grpSpPr>
          <a:xfrm>
            <a:off x="5517319" y="1315126"/>
            <a:ext cx="3188006" cy="1828800"/>
            <a:chOff x="5517319" y="1315126"/>
            <a:chExt cx="3188006" cy="1828800"/>
          </a:xfrm>
        </p:grpSpPr>
        <p:cxnSp>
          <p:nvCxnSpPr>
            <p:cNvPr id="206" name="Google Shape;206;p27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rgbClr val="08563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07" name="Google Shape;207;p27"/>
            <p:cNvSpPr txBox="1"/>
            <p:nvPr/>
          </p:nvSpPr>
          <p:spPr>
            <a:xfrm>
              <a:off x="5962125" y="1315126"/>
              <a:ext cx="2743200" cy="18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World Generation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world was generated using a ground plane and cube(s)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 The robot was placed. A goal was set.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8" name="Google Shape;208;p27"/>
          <p:cNvGrpSpPr/>
          <p:nvPr/>
        </p:nvGrpSpPr>
        <p:grpSpPr>
          <a:xfrm>
            <a:off x="2727601" y="3535140"/>
            <a:ext cx="3657600" cy="1403421"/>
            <a:chOff x="2727601" y="3535140"/>
            <a:chExt cx="3657600" cy="1403421"/>
          </a:xfrm>
        </p:grpSpPr>
        <p:cxnSp>
          <p:nvCxnSpPr>
            <p:cNvPr id="209" name="Google Shape;209;p27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10" name="Google Shape;210;p27"/>
            <p:cNvSpPr txBox="1"/>
            <p:nvPr/>
          </p:nvSpPr>
          <p:spPr>
            <a:xfrm>
              <a:off x="2727601" y="4024161"/>
              <a:ext cx="36576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Robot Simulation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robot was allowed to navigate autonomously to the goal. Collisions were monitored.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1" name="Google Shape;211;p27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Work Overview</a:t>
            </a:r>
            <a:endParaRPr sz="1800"/>
          </a:p>
        </p:txBody>
      </p:sp>
      <p:sp>
        <p:nvSpPr>
          <p:cNvPr id="212" name="Google Shape;212;p27"/>
          <p:cNvSpPr/>
          <p:nvPr/>
        </p:nvSpPr>
        <p:spPr>
          <a:xfrm rot="1800047">
            <a:off x="3219843" y="1086434"/>
            <a:ext cx="2690936" cy="2690936"/>
          </a:xfrm>
          <a:prstGeom prst="blockArc">
            <a:avLst>
              <a:gd fmla="val 14414370" name="adj1"/>
              <a:gd fmla="val 694" name="adj2"/>
              <a:gd fmla="val 9562" name="adj3"/>
            </a:avLst>
          </a:prstGeom>
          <a:solidFill>
            <a:srgbClr val="08563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 flipH="1" rot="-1800047">
            <a:off x="3221956" y="1086434"/>
            <a:ext cx="2690936" cy="2690936"/>
          </a:xfrm>
          <a:prstGeom prst="blockArc">
            <a:avLst>
              <a:gd fmla="val 14348563" name="adj1"/>
              <a:gd fmla="val 21472873" name="adj2"/>
              <a:gd fmla="val 9381" name="adj3"/>
            </a:avLst>
          </a:prstGeom>
          <a:solidFill>
            <a:srgbClr val="65F0AD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 rot="-8100000">
            <a:off x="4382715" y="1027393"/>
            <a:ext cx="363170" cy="363170"/>
          </a:xfrm>
          <a:prstGeom prst="rtTriangle">
            <a:avLst/>
          </a:prstGeom>
          <a:solidFill>
            <a:srgbClr val="65F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 flipH="1" rot="-9000757">
            <a:off x="3220953" y="1084808"/>
            <a:ext cx="2690226" cy="2690226"/>
          </a:xfrm>
          <a:prstGeom prst="blockArc">
            <a:avLst>
              <a:gd fmla="val 14316164" name="adj1"/>
              <a:gd fmla="val 21502663" name="adj2"/>
              <a:gd fmla="val 9415" name="adj3"/>
            </a:avLst>
          </a:prstGeom>
          <a:solidFill>
            <a:srgbClr val="0E945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 rot="-1027861">
            <a:off x="5485874" y="2849832"/>
            <a:ext cx="312672" cy="312672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 rot="6359841">
            <a:off x="3315801" y="2847762"/>
            <a:ext cx="363580" cy="363580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311700" y="323650"/>
            <a:ext cx="35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7437625" y="4057700"/>
            <a:ext cx="1245600" cy="6555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Localization of Robot</a:t>
            </a:r>
            <a:endParaRPr b="1"/>
          </a:p>
        </p:txBody>
      </p:sp>
      <p:sp>
        <p:nvSpPr>
          <p:cNvPr id="224" name="Google Shape;224;p28"/>
          <p:cNvSpPr/>
          <p:nvPr/>
        </p:nvSpPr>
        <p:spPr>
          <a:xfrm>
            <a:off x="5221825" y="4057400"/>
            <a:ext cx="1168500" cy="6555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Path planning</a:t>
            </a:r>
            <a:endParaRPr b="1"/>
          </a:p>
        </p:txBody>
      </p:sp>
      <p:sp>
        <p:nvSpPr>
          <p:cNvPr id="225" name="Google Shape;225;p28"/>
          <p:cNvSpPr/>
          <p:nvPr/>
        </p:nvSpPr>
        <p:spPr>
          <a:xfrm>
            <a:off x="3464150" y="2726950"/>
            <a:ext cx="2020200" cy="6555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 Simulation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&amp; Robot Simulation</a:t>
            </a:r>
            <a:endParaRPr b="1"/>
          </a:p>
        </p:txBody>
      </p:sp>
      <p:sp>
        <p:nvSpPr>
          <p:cNvPr id="226" name="Google Shape;226;p28"/>
          <p:cNvSpPr/>
          <p:nvPr/>
        </p:nvSpPr>
        <p:spPr>
          <a:xfrm>
            <a:off x="386663" y="1396525"/>
            <a:ext cx="1168500" cy="6555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Block Placement</a:t>
            </a:r>
            <a:endParaRPr b="1"/>
          </a:p>
        </p:txBody>
      </p:sp>
      <p:sp>
        <p:nvSpPr>
          <p:cNvPr id="227" name="Google Shape;227;p28"/>
          <p:cNvSpPr/>
          <p:nvPr/>
        </p:nvSpPr>
        <p:spPr>
          <a:xfrm>
            <a:off x="386675" y="4057400"/>
            <a:ext cx="1168500" cy="6555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Collision Checker</a:t>
            </a:r>
            <a:endParaRPr b="1"/>
          </a:p>
        </p:txBody>
      </p:sp>
      <p:sp>
        <p:nvSpPr>
          <p:cNvPr id="228" name="Google Shape;228;p28"/>
          <p:cNvSpPr/>
          <p:nvPr/>
        </p:nvSpPr>
        <p:spPr>
          <a:xfrm>
            <a:off x="2627050" y="4057400"/>
            <a:ext cx="1168500" cy="6555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 Goal Generator</a:t>
            </a:r>
            <a:endParaRPr b="1"/>
          </a:p>
        </p:txBody>
      </p:sp>
      <p:sp>
        <p:nvSpPr>
          <p:cNvPr id="229" name="Google Shape;229;p28"/>
          <p:cNvSpPr/>
          <p:nvPr/>
        </p:nvSpPr>
        <p:spPr>
          <a:xfrm>
            <a:off x="7437613" y="1396513"/>
            <a:ext cx="1245600" cy="6555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Constraints Solver</a:t>
            </a:r>
            <a:endParaRPr b="1"/>
          </a:p>
        </p:txBody>
      </p:sp>
      <p:sp>
        <p:nvSpPr>
          <p:cNvPr id="230" name="Google Shape;230;p28"/>
          <p:cNvSpPr/>
          <p:nvPr/>
        </p:nvSpPr>
        <p:spPr>
          <a:xfrm>
            <a:off x="5163013" y="1396525"/>
            <a:ext cx="1168500" cy="6555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 Model</a:t>
            </a:r>
            <a:endParaRPr b="1"/>
          </a:p>
        </p:txBody>
      </p:sp>
      <p:sp>
        <p:nvSpPr>
          <p:cNvPr id="231" name="Google Shape;231;p28"/>
          <p:cNvSpPr/>
          <p:nvPr/>
        </p:nvSpPr>
        <p:spPr>
          <a:xfrm>
            <a:off x="2568263" y="1396525"/>
            <a:ext cx="1168500" cy="6555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World Model</a:t>
            </a:r>
            <a:endParaRPr b="1"/>
          </a:p>
        </p:txBody>
      </p:sp>
      <p:cxnSp>
        <p:nvCxnSpPr>
          <p:cNvPr id="232" name="Google Shape;232;p28"/>
          <p:cNvCxnSpPr>
            <a:stCxn id="227" idx="0"/>
            <a:endCxn id="225" idx="1"/>
          </p:cNvCxnSpPr>
          <p:nvPr/>
        </p:nvCxnSpPr>
        <p:spPr>
          <a:xfrm rot="-5400000">
            <a:off x="1716275" y="2309450"/>
            <a:ext cx="1002600" cy="24933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3" name="Google Shape;233;p28"/>
          <p:cNvCxnSpPr>
            <a:stCxn id="228" idx="0"/>
            <a:endCxn id="225" idx="2"/>
          </p:cNvCxnSpPr>
          <p:nvPr/>
        </p:nvCxnSpPr>
        <p:spPr>
          <a:xfrm rot="-5400000">
            <a:off x="3505300" y="3088400"/>
            <a:ext cx="675000" cy="1263000"/>
          </a:xfrm>
          <a:prstGeom prst="bentConnector3">
            <a:avLst>
              <a:gd fmla="val 3705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8"/>
          <p:cNvCxnSpPr>
            <a:stCxn id="231" idx="2"/>
            <a:endCxn id="225" idx="0"/>
          </p:cNvCxnSpPr>
          <p:nvPr/>
        </p:nvCxnSpPr>
        <p:spPr>
          <a:xfrm flipH="1" rot="-5400000">
            <a:off x="3475913" y="1728625"/>
            <a:ext cx="675000" cy="13218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8"/>
          <p:cNvCxnSpPr>
            <a:stCxn id="226" idx="3"/>
            <a:endCxn id="231" idx="1"/>
          </p:cNvCxnSpPr>
          <p:nvPr/>
        </p:nvCxnSpPr>
        <p:spPr>
          <a:xfrm>
            <a:off x="1555163" y="1724275"/>
            <a:ext cx="10131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8"/>
          <p:cNvCxnSpPr>
            <a:stCxn id="230" idx="2"/>
            <a:endCxn id="225" idx="0"/>
          </p:cNvCxnSpPr>
          <p:nvPr/>
        </p:nvCxnSpPr>
        <p:spPr>
          <a:xfrm rot="5400000">
            <a:off x="4773313" y="1753075"/>
            <a:ext cx="675000" cy="12729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8"/>
          <p:cNvCxnSpPr>
            <a:stCxn id="225" idx="3"/>
            <a:endCxn id="223" idx="0"/>
          </p:cNvCxnSpPr>
          <p:nvPr/>
        </p:nvCxnSpPr>
        <p:spPr>
          <a:xfrm>
            <a:off x="5484350" y="3054700"/>
            <a:ext cx="2576100" cy="1002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8"/>
          <p:cNvCxnSpPr>
            <a:stCxn id="223" idx="1"/>
            <a:endCxn id="224" idx="3"/>
          </p:cNvCxnSpPr>
          <p:nvPr/>
        </p:nvCxnSpPr>
        <p:spPr>
          <a:xfrm flipH="1">
            <a:off x="6390325" y="4385450"/>
            <a:ext cx="10473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8"/>
          <p:cNvCxnSpPr>
            <a:stCxn id="224" idx="0"/>
            <a:endCxn id="225" idx="2"/>
          </p:cNvCxnSpPr>
          <p:nvPr/>
        </p:nvCxnSpPr>
        <p:spPr>
          <a:xfrm flipH="1" rot="5400000">
            <a:off x="4802725" y="3054050"/>
            <a:ext cx="675000" cy="1331700"/>
          </a:xfrm>
          <a:prstGeom prst="bentConnector3">
            <a:avLst>
              <a:gd fmla="val 3705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8"/>
          <p:cNvCxnSpPr>
            <a:stCxn id="230" idx="3"/>
            <a:endCxn id="229" idx="1"/>
          </p:cNvCxnSpPr>
          <p:nvPr/>
        </p:nvCxnSpPr>
        <p:spPr>
          <a:xfrm>
            <a:off x="6331513" y="1724275"/>
            <a:ext cx="11061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8"/>
          <p:cNvCxnSpPr>
            <a:stCxn id="229" idx="0"/>
            <a:endCxn id="226" idx="0"/>
          </p:cNvCxnSpPr>
          <p:nvPr/>
        </p:nvCxnSpPr>
        <p:spPr>
          <a:xfrm rot="5400000">
            <a:off x="4515313" y="-2147987"/>
            <a:ext cx="600" cy="7089600"/>
          </a:xfrm>
          <a:prstGeom prst="bentConnector3">
            <a:avLst>
              <a:gd fmla="val -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8"/>
          <p:cNvSpPr txBox="1"/>
          <p:nvPr/>
        </p:nvSpPr>
        <p:spPr>
          <a:xfrm>
            <a:off x="3456050" y="824500"/>
            <a:ext cx="2036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(x,y) Position &amp; Size</a:t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2627050" y="3476325"/>
            <a:ext cx="1856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(x,y) Goal Position</a:t>
            </a:r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4856450" y="3476325"/>
            <a:ext cx="1106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Trajectory</a:t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6360925" y="4057400"/>
            <a:ext cx="1106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5962550" y="2727013"/>
            <a:ext cx="2238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Scanner Readings</a:t>
            </a:r>
            <a:endParaRPr/>
          </a:p>
        </p:txBody>
      </p:sp>
      <p:sp>
        <p:nvSpPr>
          <p:cNvPr id="247" name="Google Shape;247;p28"/>
          <p:cNvSpPr txBox="1"/>
          <p:nvPr/>
        </p:nvSpPr>
        <p:spPr>
          <a:xfrm>
            <a:off x="970925" y="2724184"/>
            <a:ext cx="2238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Messages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2886850" y="2031000"/>
            <a:ext cx="15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World</a:t>
            </a:r>
            <a:br>
              <a:rPr lang="en"/>
            </a:br>
            <a:r>
              <a:rPr lang="en"/>
              <a:t>Description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4366250" y="2031013"/>
            <a:ext cx="15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Robot</a:t>
            </a:r>
            <a:br>
              <a:rPr lang="en"/>
            </a:br>
            <a:r>
              <a:rPr lang="en"/>
              <a:t>Description</a:t>
            </a: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6086425" y="1396513"/>
            <a:ext cx="15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Scanner</a:t>
            </a:r>
            <a:br>
              <a:rPr lang="en"/>
            </a:br>
            <a:r>
              <a:rPr lang="en"/>
              <a:t>Details</a:t>
            </a:r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1181300" y="1396513"/>
            <a:ext cx="15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</a:t>
            </a:r>
            <a:br>
              <a:rPr lang="en"/>
            </a:br>
            <a:r>
              <a:rPr lang="en"/>
              <a:t>Write</a:t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8098675" y="66025"/>
            <a:ext cx="836400" cy="3339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3" name="Google Shape;253;p28"/>
          <p:cNvSpPr/>
          <p:nvPr/>
        </p:nvSpPr>
        <p:spPr>
          <a:xfrm>
            <a:off x="6055575" y="59950"/>
            <a:ext cx="836400" cy="3339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4" name="Google Shape;254;p28"/>
          <p:cNvSpPr/>
          <p:nvPr/>
        </p:nvSpPr>
        <p:spPr>
          <a:xfrm>
            <a:off x="7077121" y="59950"/>
            <a:ext cx="836400" cy="3339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5" name="Google Shape;255;p28"/>
          <p:cNvSpPr txBox="1"/>
          <p:nvPr/>
        </p:nvSpPr>
        <p:spPr>
          <a:xfrm>
            <a:off x="5974875" y="333752"/>
            <a:ext cx="997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Existing</a:t>
            </a:r>
            <a:br>
              <a:rPr b="1" lang="en" sz="1000"/>
            </a:br>
            <a:r>
              <a:rPr b="1" lang="en" sz="1000"/>
              <a:t>Code</a:t>
            </a:r>
            <a:endParaRPr b="1" sz="1000"/>
          </a:p>
        </p:txBody>
      </p:sp>
      <p:sp>
        <p:nvSpPr>
          <p:cNvPr id="256" name="Google Shape;256;p28"/>
          <p:cNvSpPr txBox="1"/>
          <p:nvPr/>
        </p:nvSpPr>
        <p:spPr>
          <a:xfrm>
            <a:off x="6888125" y="333750"/>
            <a:ext cx="1168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Edited</a:t>
            </a:r>
            <a:br>
              <a:rPr b="1" lang="en" sz="1000"/>
            </a:br>
            <a:r>
              <a:rPr b="1" lang="en" sz="1000"/>
              <a:t>Existing Code</a:t>
            </a:r>
            <a:endParaRPr b="1" sz="1000"/>
          </a:p>
        </p:txBody>
      </p:sp>
      <p:sp>
        <p:nvSpPr>
          <p:cNvPr id="257" name="Google Shape;257;p28"/>
          <p:cNvSpPr txBox="1"/>
          <p:nvPr/>
        </p:nvSpPr>
        <p:spPr>
          <a:xfrm>
            <a:off x="7932625" y="333750"/>
            <a:ext cx="1168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Original</a:t>
            </a:r>
            <a:br>
              <a:rPr b="1" lang="en" sz="1000"/>
            </a:br>
            <a:r>
              <a:rPr b="1" lang="en" sz="1000"/>
              <a:t>Work</a:t>
            </a:r>
            <a:endParaRPr b="1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311713" y="243875"/>
            <a:ext cx="229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453700" y="3402221"/>
            <a:ext cx="1617717" cy="1550332"/>
          </a:xfrm>
          <a:prstGeom prst="pie">
            <a:avLst>
              <a:gd fmla="val 16214093" name="adj1"/>
              <a:gd fmla="val 538599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453700" y="3402221"/>
            <a:ext cx="1617717" cy="1550332"/>
          </a:xfrm>
          <a:prstGeom prst="pie">
            <a:avLst>
              <a:gd fmla="val 19296805" name="adj1"/>
              <a:gd fmla="val 2307315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29"/>
          <p:cNvCxnSpPr/>
          <p:nvPr/>
        </p:nvCxnSpPr>
        <p:spPr>
          <a:xfrm flipH="1">
            <a:off x="847607" y="4171899"/>
            <a:ext cx="1617717" cy="1097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9"/>
          <p:cNvCxnSpPr/>
          <p:nvPr/>
        </p:nvCxnSpPr>
        <p:spPr>
          <a:xfrm>
            <a:off x="1139474" y="3398289"/>
            <a:ext cx="0" cy="155456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7" name="Google Shape;267;p29"/>
          <p:cNvSpPr/>
          <p:nvPr/>
        </p:nvSpPr>
        <p:spPr>
          <a:xfrm>
            <a:off x="967188" y="4047037"/>
            <a:ext cx="377997" cy="2606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68" name="Google Shape;268;p29"/>
          <p:cNvSpPr/>
          <p:nvPr/>
        </p:nvSpPr>
        <p:spPr>
          <a:xfrm>
            <a:off x="3316777" y="3261185"/>
            <a:ext cx="2037649" cy="1828800"/>
          </a:xfrm>
          <a:prstGeom prst="pie">
            <a:avLst>
              <a:gd fmla="val 19318954" name="adj1"/>
              <a:gd fmla="val 2299479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3483406" y="3452598"/>
            <a:ext cx="1704392" cy="1449300"/>
          </a:xfrm>
          <a:prstGeom prst="pie">
            <a:avLst>
              <a:gd fmla="val 19296805" name="adj1"/>
              <a:gd fmla="val 2307315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29"/>
          <p:cNvCxnSpPr/>
          <p:nvPr/>
        </p:nvCxnSpPr>
        <p:spPr>
          <a:xfrm flipH="1">
            <a:off x="3898407" y="4172148"/>
            <a:ext cx="1704392" cy="1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9"/>
          <p:cNvCxnSpPr/>
          <p:nvPr/>
        </p:nvCxnSpPr>
        <p:spPr>
          <a:xfrm>
            <a:off x="4205919" y="3448923"/>
            <a:ext cx="0" cy="145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2" name="Google Shape;272;p29"/>
          <p:cNvSpPr/>
          <p:nvPr/>
        </p:nvSpPr>
        <p:spPr>
          <a:xfrm>
            <a:off x="4024403" y="4055418"/>
            <a:ext cx="398104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73" name="Google Shape;273;p29"/>
          <p:cNvSpPr/>
          <p:nvPr/>
        </p:nvSpPr>
        <p:spPr>
          <a:xfrm>
            <a:off x="6454261" y="3402233"/>
            <a:ext cx="1617813" cy="1550374"/>
          </a:xfrm>
          <a:prstGeom prst="pie">
            <a:avLst>
              <a:gd fmla="val 19296805" name="adj1"/>
              <a:gd fmla="val 2307315" name="adj2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29"/>
          <p:cNvCxnSpPr/>
          <p:nvPr/>
        </p:nvCxnSpPr>
        <p:spPr>
          <a:xfrm flipH="1">
            <a:off x="6848098" y="4171974"/>
            <a:ext cx="1617813" cy="10974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9"/>
          <p:cNvCxnSpPr/>
          <p:nvPr/>
        </p:nvCxnSpPr>
        <p:spPr>
          <a:xfrm>
            <a:off x="7140044" y="3398302"/>
            <a:ext cx="0" cy="1554576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9"/>
          <p:cNvCxnSpPr/>
          <p:nvPr/>
        </p:nvCxnSpPr>
        <p:spPr>
          <a:xfrm flipH="1" rot="10800000">
            <a:off x="7276505" y="3658933"/>
            <a:ext cx="599956" cy="52115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9"/>
          <p:cNvCxnSpPr/>
          <p:nvPr/>
        </p:nvCxnSpPr>
        <p:spPr>
          <a:xfrm flipH="1" rot="10800000">
            <a:off x="7276505" y="3902930"/>
            <a:ext cx="739547" cy="277153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9"/>
          <p:cNvCxnSpPr>
            <a:endCxn id="273" idx="0"/>
          </p:cNvCxnSpPr>
          <p:nvPr/>
        </p:nvCxnSpPr>
        <p:spPr>
          <a:xfrm>
            <a:off x="7281874" y="4174720"/>
            <a:ext cx="790200" cy="2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9"/>
          <p:cNvCxnSpPr/>
          <p:nvPr/>
        </p:nvCxnSpPr>
        <p:spPr>
          <a:xfrm>
            <a:off x="7271333" y="4180083"/>
            <a:ext cx="749782" cy="266179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9"/>
          <p:cNvCxnSpPr/>
          <p:nvPr/>
        </p:nvCxnSpPr>
        <p:spPr>
          <a:xfrm>
            <a:off x="7271333" y="4185628"/>
            <a:ext cx="594730" cy="498968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9"/>
          <p:cNvCxnSpPr/>
          <p:nvPr/>
        </p:nvCxnSpPr>
        <p:spPr>
          <a:xfrm>
            <a:off x="7281677" y="4185628"/>
            <a:ext cx="667030" cy="404872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9"/>
          <p:cNvCxnSpPr/>
          <p:nvPr/>
        </p:nvCxnSpPr>
        <p:spPr>
          <a:xfrm>
            <a:off x="7286849" y="4191173"/>
            <a:ext cx="780923" cy="105304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9"/>
          <p:cNvCxnSpPr/>
          <p:nvPr/>
        </p:nvCxnSpPr>
        <p:spPr>
          <a:xfrm flipH="1" rot="10800000">
            <a:off x="7266161" y="4046993"/>
            <a:ext cx="801611" cy="133089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9"/>
          <p:cNvCxnSpPr/>
          <p:nvPr/>
        </p:nvCxnSpPr>
        <p:spPr>
          <a:xfrm flipH="1" rot="10800000">
            <a:off x="7281677" y="3769782"/>
            <a:ext cx="662021" cy="415846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9"/>
          <p:cNvSpPr/>
          <p:nvPr/>
        </p:nvSpPr>
        <p:spPr>
          <a:xfrm>
            <a:off x="6951006" y="4045175"/>
            <a:ext cx="378049" cy="2608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286" name="Google Shape;286;p29"/>
          <p:cNvCxnSpPr/>
          <p:nvPr/>
        </p:nvCxnSpPr>
        <p:spPr>
          <a:xfrm>
            <a:off x="3138313" y="1017725"/>
            <a:ext cx="14100" cy="40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9"/>
          <p:cNvCxnSpPr/>
          <p:nvPr/>
        </p:nvCxnSpPr>
        <p:spPr>
          <a:xfrm>
            <a:off x="6040050" y="1017725"/>
            <a:ext cx="14100" cy="40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29"/>
          <p:cNvSpPr txBox="1"/>
          <p:nvPr/>
        </p:nvSpPr>
        <p:spPr>
          <a:xfrm>
            <a:off x="24932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Blind Spot Constraint</a:t>
            </a:r>
            <a:endParaRPr b="1"/>
          </a:p>
        </p:txBody>
      </p:sp>
      <p:sp>
        <p:nvSpPr>
          <p:cNvPr id="289" name="Google Shape;289;p29"/>
          <p:cNvSpPr txBox="1"/>
          <p:nvPr/>
        </p:nvSpPr>
        <p:spPr>
          <a:xfrm>
            <a:off x="334537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Distance Constraint</a:t>
            </a:r>
            <a:endParaRPr b="1"/>
          </a:p>
        </p:txBody>
      </p:sp>
      <p:sp>
        <p:nvSpPr>
          <p:cNvPr id="290" name="Google Shape;290;p29"/>
          <p:cNvSpPr txBox="1"/>
          <p:nvPr/>
        </p:nvSpPr>
        <p:spPr>
          <a:xfrm>
            <a:off x="615282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Size Constraint</a:t>
            </a:r>
            <a:endParaRPr b="1"/>
          </a:p>
        </p:txBody>
      </p:sp>
      <p:cxnSp>
        <p:nvCxnSpPr>
          <p:cNvPr id="291" name="Google Shape;291;p29"/>
          <p:cNvCxnSpPr/>
          <p:nvPr/>
        </p:nvCxnSpPr>
        <p:spPr>
          <a:xfrm>
            <a:off x="363325" y="1524525"/>
            <a:ext cx="8577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450" y="1729532"/>
            <a:ext cx="2614500" cy="133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00" y="1798278"/>
            <a:ext cx="2804150" cy="112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259" y="1659100"/>
            <a:ext cx="2879190" cy="15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/>
          <p:nvPr/>
        </p:nvSpPr>
        <p:spPr>
          <a:xfrm>
            <a:off x="6454241" y="243868"/>
            <a:ext cx="3981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6" name="Google Shape;296;p29"/>
          <p:cNvSpPr/>
          <p:nvPr/>
        </p:nvSpPr>
        <p:spPr>
          <a:xfrm>
            <a:off x="6668250" y="-358975"/>
            <a:ext cx="1139700" cy="1449300"/>
          </a:xfrm>
          <a:prstGeom prst="pie">
            <a:avLst>
              <a:gd fmla="val 20635033" name="adj1"/>
              <a:gd fmla="val 665201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7687875" y="-358975"/>
            <a:ext cx="1139700" cy="1449300"/>
          </a:xfrm>
          <a:prstGeom prst="pie">
            <a:avLst>
              <a:gd fmla="val 20635033" name="adj1"/>
              <a:gd fmla="val 665201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9"/>
          <p:cNvSpPr txBox="1"/>
          <p:nvPr/>
        </p:nvSpPr>
        <p:spPr>
          <a:xfrm>
            <a:off x="6154400" y="575827"/>
            <a:ext cx="997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Husky Robot</a:t>
            </a:r>
            <a:endParaRPr b="1" sz="1000"/>
          </a:p>
        </p:txBody>
      </p:sp>
      <p:sp>
        <p:nvSpPr>
          <p:cNvPr id="299" name="Google Shape;299;p29"/>
          <p:cNvSpPr txBox="1"/>
          <p:nvPr/>
        </p:nvSpPr>
        <p:spPr>
          <a:xfrm>
            <a:off x="7115950" y="487474"/>
            <a:ext cx="997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Robot 1 Laser Scan</a:t>
            </a:r>
            <a:endParaRPr b="1" sz="1000"/>
          </a:p>
        </p:txBody>
      </p:sp>
      <p:sp>
        <p:nvSpPr>
          <p:cNvPr id="300" name="Google Shape;300;p29"/>
          <p:cNvSpPr txBox="1"/>
          <p:nvPr/>
        </p:nvSpPr>
        <p:spPr>
          <a:xfrm>
            <a:off x="8146200" y="487473"/>
            <a:ext cx="997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Robot 2 Laser Scan</a:t>
            </a:r>
            <a:endParaRPr b="1" sz="1000"/>
          </a:p>
        </p:txBody>
      </p:sp>
      <p:cxnSp>
        <p:nvCxnSpPr>
          <p:cNvPr id="301" name="Google Shape;301;p29"/>
          <p:cNvCxnSpPr/>
          <p:nvPr/>
        </p:nvCxnSpPr>
        <p:spPr>
          <a:xfrm>
            <a:off x="363325" y="998925"/>
            <a:ext cx="8577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29"/>
          <p:cNvSpPr/>
          <p:nvPr/>
        </p:nvSpPr>
        <p:spPr>
          <a:xfrm>
            <a:off x="5681575" y="304425"/>
            <a:ext cx="191400" cy="17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5278375" y="575827"/>
            <a:ext cx="997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Box</a:t>
            </a:r>
            <a:endParaRPr b="1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type="title"/>
          </p:nvPr>
        </p:nvSpPr>
        <p:spPr>
          <a:xfrm>
            <a:off x="311713" y="243875"/>
            <a:ext cx="229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453700" y="3402221"/>
            <a:ext cx="1617600" cy="1550400"/>
          </a:xfrm>
          <a:prstGeom prst="pie">
            <a:avLst>
              <a:gd fmla="val 16214093" name="adj1"/>
              <a:gd fmla="val 538599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453700" y="3402221"/>
            <a:ext cx="1617600" cy="1550400"/>
          </a:xfrm>
          <a:prstGeom prst="pie">
            <a:avLst>
              <a:gd fmla="val 19296805" name="adj1"/>
              <a:gd fmla="val 2307315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30"/>
          <p:cNvCxnSpPr/>
          <p:nvPr/>
        </p:nvCxnSpPr>
        <p:spPr>
          <a:xfrm flipH="1">
            <a:off x="847723" y="4171899"/>
            <a:ext cx="1617600" cy="1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0"/>
          <p:cNvCxnSpPr/>
          <p:nvPr/>
        </p:nvCxnSpPr>
        <p:spPr>
          <a:xfrm>
            <a:off x="1139474" y="3398289"/>
            <a:ext cx="0" cy="155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3" name="Google Shape;313;p30"/>
          <p:cNvSpPr/>
          <p:nvPr/>
        </p:nvSpPr>
        <p:spPr>
          <a:xfrm>
            <a:off x="967188" y="4047037"/>
            <a:ext cx="378000" cy="2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14" name="Google Shape;314;p30"/>
          <p:cNvSpPr/>
          <p:nvPr/>
        </p:nvSpPr>
        <p:spPr>
          <a:xfrm>
            <a:off x="3316777" y="3261185"/>
            <a:ext cx="2037600" cy="1828800"/>
          </a:xfrm>
          <a:prstGeom prst="pie">
            <a:avLst>
              <a:gd fmla="val 19318954" name="adj1"/>
              <a:gd fmla="val 2299479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"/>
          <p:cNvSpPr/>
          <p:nvPr/>
        </p:nvSpPr>
        <p:spPr>
          <a:xfrm>
            <a:off x="3483406" y="3452598"/>
            <a:ext cx="1704300" cy="1449300"/>
          </a:xfrm>
          <a:prstGeom prst="pie">
            <a:avLst>
              <a:gd fmla="val 19296805" name="adj1"/>
              <a:gd fmla="val 2307315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30"/>
          <p:cNvCxnSpPr/>
          <p:nvPr/>
        </p:nvCxnSpPr>
        <p:spPr>
          <a:xfrm flipH="1">
            <a:off x="3898498" y="4172148"/>
            <a:ext cx="1704300" cy="1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0"/>
          <p:cNvCxnSpPr/>
          <p:nvPr/>
        </p:nvCxnSpPr>
        <p:spPr>
          <a:xfrm>
            <a:off x="4205919" y="3448923"/>
            <a:ext cx="0" cy="145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8" name="Google Shape;318;p30"/>
          <p:cNvSpPr/>
          <p:nvPr/>
        </p:nvSpPr>
        <p:spPr>
          <a:xfrm>
            <a:off x="4024403" y="4055418"/>
            <a:ext cx="3981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19" name="Google Shape;319;p30"/>
          <p:cNvSpPr/>
          <p:nvPr/>
        </p:nvSpPr>
        <p:spPr>
          <a:xfrm>
            <a:off x="6454261" y="3402233"/>
            <a:ext cx="1617900" cy="1550400"/>
          </a:xfrm>
          <a:prstGeom prst="pie">
            <a:avLst>
              <a:gd fmla="val 19296805" name="adj1"/>
              <a:gd fmla="val 2307315" name="adj2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30"/>
          <p:cNvCxnSpPr/>
          <p:nvPr/>
        </p:nvCxnSpPr>
        <p:spPr>
          <a:xfrm flipH="1">
            <a:off x="6848011" y="4171974"/>
            <a:ext cx="1617900" cy="1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0"/>
          <p:cNvCxnSpPr/>
          <p:nvPr/>
        </p:nvCxnSpPr>
        <p:spPr>
          <a:xfrm>
            <a:off x="7140044" y="3398302"/>
            <a:ext cx="0" cy="155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0"/>
          <p:cNvCxnSpPr/>
          <p:nvPr/>
        </p:nvCxnSpPr>
        <p:spPr>
          <a:xfrm flipH="1" rot="10800000">
            <a:off x="7276505" y="3658983"/>
            <a:ext cx="600000" cy="521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0"/>
          <p:cNvCxnSpPr/>
          <p:nvPr/>
        </p:nvCxnSpPr>
        <p:spPr>
          <a:xfrm flipH="1" rot="10800000">
            <a:off x="7276505" y="3902883"/>
            <a:ext cx="739500" cy="277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0"/>
          <p:cNvCxnSpPr>
            <a:endCxn id="319" idx="0"/>
          </p:cNvCxnSpPr>
          <p:nvPr/>
        </p:nvCxnSpPr>
        <p:spPr>
          <a:xfrm>
            <a:off x="7281961" y="4174733"/>
            <a:ext cx="790200" cy="2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0"/>
          <p:cNvCxnSpPr/>
          <p:nvPr/>
        </p:nvCxnSpPr>
        <p:spPr>
          <a:xfrm>
            <a:off x="7271333" y="4180083"/>
            <a:ext cx="749700" cy="2661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0"/>
          <p:cNvCxnSpPr/>
          <p:nvPr/>
        </p:nvCxnSpPr>
        <p:spPr>
          <a:xfrm>
            <a:off x="7271333" y="4185628"/>
            <a:ext cx="594600" cy="498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0"/>
          <p:cNvCxnSpPr/>
          <p:nvPr/>
        </p:nvCxnSpPr>
        <p:spPr>
          <a:xfrm>
            <a:off x="7281677" y="4185628"/>
            <a:ext cx="666900" cy="405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30"/>
          <p:cNvCxnSpPr/>
          <p:nvPr/>
        </p:nvCxnSpPr>
        <p:spPr>
          <a:xfrm>
            <a:off x="7286849" y="4191173"/>
            <a:ext cx="780900" cy="105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30"/>
          <p:cNvCxnSpPr/>
          <p:nvPr/>
        </p:nvCxnSpPr>
        <p:spPr>
          <a:xfrm flipH="1" rot="10800000">
            <a:off x="7266161" y="4046883"/>
            <a:ext cx="801600" cy="133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0"/>
          <p:cNvCxnSpPr/>
          <p:nvPr/>
        </p:nvCxnSpPr>
        <p:spPr>
          <a:xfrm flipH="1" rot="10800000">
            <a:off x="7281677" y="3769828"/>
            <a:ext cx="662100" cy="415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0"/>
          <p:cNvSpPr/>
          <p:nvPr/>
        </p:nvSpPr>
        <p:spPr>
          <a:xfrm>
            <a:off x="6951006" y="4045175"/>
            <a:ext cx="378000" cy="2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332" name="Google Shape;332;p30"/>
          <p:cNvCxnSpPr/>
          <p:nvPr/>
        </p:nvCxnSpPr>
        <p:spPr>
          <a:xfrm>
            <a:off x="3138313" y="1017725"/>
            <a:ext cx="14100" cy="40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0"/>
          <p:cNvCxnSpPr/>
          <p:nvPr/>
        </p:nvCxnSpPr>
        <p:spPr>
          <a:xfrm>
            <a:off x="6040050" y="1017725"/>
            <a:ext cx="14100" cy="40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0"/>
          <p:cNvSpPr txBox="1"/>
          <p:nvPr/>
        </p:nvSpPr>
        <p:spPr>
          <a:xfrm>
            <a:off x="24932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Blind Spot Constraint</a:t>
            </a:r>
            <a:endParaRPr b="1"/>
          </a:p>
        </p:txBody>
      </p:sp>
      <p:sp>
        <p:nvSpPr>
          <p:cNvPr id="335" name="Google Shape;335;p30"/>
          <p:cNvSpPr txBox="1"/>
          <p:nvPr/>
        </p:nvSpPr>
        <p:spPr>
          <a:xfrm>
            <a:off x="334537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Distance Constraint</a:t>
            </a:r>
            <a:endParaRPr b="1"/>
          </a:p>
        </p:txBody>
      </p:sp>
      <p:sp>
        <p:nvSpPr>
          <p:cNvPr id="336" name="Google Shape;336;p30"/>
          <p:cNvSpPr txBox="1"/>
          <p:nvPr/>
        </p:nvSpPr>
        <p:spPr>
          <a:xfrm>
            <a:off x="615282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Size Constraint</a:t>
            </a:r>
            <a:endParaRPr b="1"/>
          </a:p>
        </p:txBody>
      </p:sp>
      <p:cxnSp>
        <p:nvCxnSpPr>
          <p:cNvPr id="337" name="Google Shape;337;p30"/>
          <p:cNvCxnSpPr/>
          <p:nvPr/>
        </p:nvCxnSpPr>
        <p:spPr>
          <a:xfrm>
            <a:off x="363325" y="1524525"/>
            <a:ext cx="8577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8" name="Google Shape;3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450" y="1729532"/>
            <a:ext cx="2614500" cy="133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00" y="1798278"/>
            <a:ext cx="2804150" cy="112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259" y="1659100"/>
            <a:ext cx="2879190" cy="15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0"/>
          <p:cNvSpPr/>
          <p:nvPr/>
        </p:nvSpPr>
        <p:spPr>
          <a:xfrm>
            <a:off x="6454241" y="243868"/>
            <a:ext cx="3981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42" name="Google Shape;342;p30"/>
          <p:cNvSpPr/>
          <p:nvPr/>
        </p:nvSpPr>
        <p:spPr>
          <a:xfrm>
            <a:off x="6668250" y="-358975"/>
            <a:ext cx="1139700" cy="1449300"/>
          </a:xfrm>
          <a:prstGeom prst="pie">
            <a:avLst>
              <a:gd fmla="val 20635033" name="adj1"/>
              <a:gd fmla="val 665201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7687875" y="-358975"/>
            <a:ext cx="1139700" cy="1449300"/>
          </a:xfrm>
          <a:prstGeom prst="pie">
            <a:avLst>
              <a:gd fmla="val 20635033" name="adj1"/>
              <a:gd fmla="val 665201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"/>
          <p:cNvSpPr txBox="1"/>
          <p:nvPr/>
        </p:nvSpPr>
        <p:spPr>
          <a:xfrm>
            <a:off x="6154400" y="575827"/>
            <a:ext cx="997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Husky Robot</a:t>
            </a:r>
            <a:endParaRPr b="1" sz="1000"/>
          </a:p>
        </p:txBody>
      </p:sp>
      <p:sp>
        <p:nvSpPr>
          <p:cNvPr id="345" name="Google Shape;345;p30"/>
          <p:cNvSpPr txBox="1"/>
          <p:nvPr/>
        </p:nvSpPr>
        <p:spPr>
          <a:xfrm>
            <a:off x="7115950" y="487474"/>
            <a:ext cx="997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Robot 1 Laser Scan</a:t>
            </a:r>
            <a:endParaRPr b="1" sz="1000"/>
          </a:p>
        </p:txBody>
      </p:sp>
      <p:sp>
        <p:nvSpPr>
          <p:cNvPr id="346" name="Google Shape;346;p30"/>
          <p:cNvSpPr txBox="1"/>
          <p:nvPr/>
        </p:nvSpPr>
        <p:spPr>
          <a:xfrm>
            <a:off x="8146200" y="487473"/>
            <a:ext cx="997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Robot 2 Laser Scan</a:t>
            </a:r>
            <a:endParaRPr b="1" sz="1000"/>
          </a:p>
        </p:txBody>
      </p:sp>
      <p:cxnSp>
        <p:nvCxnSpPr>
          <p:cNvPr id="347" name="Google Shape;347;p30"/>
          <p:cNvCxnSpPr/>
          <p:nvPr/>
        </p:nvCxnSpPr>
        <p:spPr>
          <a:xfrm>
            <a:off x="363325" y="998925"/>
            <a:ext cx="8577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30"/>
          <p:cNvSpPr/>
          <p:nvPr/>
        </p:nvSpPr>
        <p:spPr>
          <a:xfrm>
            <a:off x="1363825" y="3593725"/>
            <a:ext cx="191400" cy="17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5681575" y="304425"/>
            <a:ext cx="191400" cy="17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 txBox="1"/>
          <p:nvPr/>
        </p:nvSpPr>
        <p:spPr>
          <a:xfrm>
            <a:off x="5278375" y="575827"/>
            <a:ext cx="997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Box</a:t>
            </a:r>
            <a:endParaRPr b="1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311713" y="243875"/>
            <a:ext cx="229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453700" y="3402221"/>
            <a:ext cx="1617600" cy="1550400"/>
          </a:xfrm>
          <a:prstGeom prst="pie">
            <a:avLst>
              <a:gd fmla="val 16214093" name="adj1"/>
              <a:gd fmla="val 538599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>
            <a:off x="453700" y="3402221"/>
            <a:ext cx="1617600" cy="1550400"/>
          </a:xfrm>
          <a:prstGeom prst="pie">
            <a:avLst>
              <a:gd fmla="val 19296805" name="adj1"/>
              <a:gd fmla="val 2307315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8" name="Google Shape;358;p31"/>
          <p:cNvCxnSpPr/>
          <p:nvPr/>
        </p:nvCxnSpPr>
        <p:spPr>
          <a:xfrm flipH="1">
            <a:off x="847723" y="4171899"/>
            <a:ext cx="1617600" cy="1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1"/>
          <p:cNvCxnSpPr/>
          <p:nvPr/>
        </p:nvCxnSpPr>
        <p:spPr>
          <a:xfrm>
            <a:off x="1139474" y="3398289"/>
            <a:ext cx="0" cy="155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0" name="Google Shape;360;p31"/>
          <p:cNvSpPr/>
          <p:nvPr/>
        </p:nvSpPr>
        <p:spPr>
          <a:xfrm>
            <a:off x="967188" y="4047037"/>
            <a:ext cx="378000" cy="2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61" name="Google Shape;361;p31"/>
          <p:cNvSpPr/>
          <p:nvPr/>
        </p:nvSpPr>
        <p:spPr>
          <a:xfrm>
            <a:off x="3316777" y="3261185"/>
            <a:ext cx="2037600" cy="1828800"/>
          </a:xfrm>
          <a:prstGeom prst="pie">
            <a:avLst>
              <a:gd fmla="val 19318954" name="adj1"/>
              <a:gd fmla="val 2299479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1"/>
          <p:cNvSpPr/>
          <p:nvPr/>
        </p:nvSpPr>
        <p:spPr>
          <a:xfrm>
            <a:off x="3483406" y="3452598"/>
            <a:ext cx="1704300" cy="1449300"/>
          </a:xfrm>
          <a:prstGeom prst="pie">
            <a:avLst>
              <a:gd fmla="val 19296805" name="adj1"/>
              <a:gd fmla="val 2307315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31"/>
          <p:cNvCxnSpPr/>
          <p:nvPr/>
        </p:nvCxnSpPr>
        <p:spPr>
          <a:xfrm flipH="1">
            <a:off x="3898498" y="4172148"/>
            <a:ext cx="1704300" cy="1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31"/>
          <p:cNvCxnSpPr/>
          <p:nvPr/>
        </p:nvCxnSpPr>
        <p:spPr>
          <a:xfrm>
            <a:off x="4205919" y="3448923"/>
            <a:ext cx="0" cy="145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5" name="Google Shape;365;p31"/>
          <p:cNvSpPr/>
          <p:nvPr/>
        </p:nvSpPr>
        <p:spPr>
          <a:xfrm>
            <a:off x="4024403" y="4055418"/>
            <a:ext cx="3981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66" name="Google Shape;366;p31"/>
          <p:cNvSpPr/>
          <p:nvPr/>
        </p:nvSpPr>
        <p:spPr>
          <a:xfrm>
            <a:off x="6454261" y="3402233"/>
            <a:ext cx="1617900" cy="1550400"/>
          </a:xfrm>
          <a:prstGeom prst="pie">
            <a:avLst>
              <a:gd fmla="val 19296805" name="adj1"/>
              <a:gd fmla="val 2307315" name="adj2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31"/>
          <p:cNvCxnSpPr/>
          <p:nvPr/>
        </p:nvCxnSpPr>
        <p:spPr>
          <a:xfrm flipH="1">
            <a:off x="6848011" y="4171974"/>
            <a:ext cx="1617900" cy="1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1"/>
          <p:cNvCxnSpPr/>
          <p:nvPr/>
        </p:nvCxnSpPr>
        <p:spPr>
          <a:xfrm>
            <a:off x="7140044" y="3398302"/>
            <a:ext cx="0" cy="155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31"/>
          <p:cNvCxnSpPr/>
          <p:nvPr/>
        </p:nvCxnSpPr>
        <p:spPr>
          <a:xfrm flipH="1" rot="10800000">
            <a:off x="7276505" y="3658983"/>
            <a:ext cx="600000" cy="521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31"/>
          <p:cNvCxnSpPr/>
          <p:nvPr/>
        </p:nvCxnSpPr>
        <p:spPr>
          <a:xfrm flipH="1" rot="10800000">
            <a:off x="7276505" y="3902883"/>
            <a:ext cx="739500" cy="277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1"/>
          <p:cNvCxnSpPr>
            <a:endCxn id="366" idx="0"/>
          </p:cNvCxnSpPr>
          <p:nvPr/>
        </p:nvCxnSpPr>
        <p:spPr>
          <a:xfrm>
            <a:off x="7281961" y="4174733"/>
            <a:ext cx="790200" cy="2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1"/>
          <p:cNvCxnSpPr/>
          <p:nvPr/>
        </p:nvCxnSpPr>
        <p:spPr>
          <a:xfrm>
            <a:off x="7271333" y="4180083"/>
            <a:ext cx="749700" cy="2661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31"/>
          <p:cNvCxnSpPr/>
          <p:nvPr/>
        </p:nvCxnSpPr>
        <p:spPr>
          <a:xfrm>
            <a:off x="7271333" y="4185628"/>
            <a:ext cx="594600" cy="498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31"/>
          <p:cNvCxnSpPr/>
          <p:nvPr/>
        </p:nvCxnSpPr>
        <p:spPr>
          <a:xfrm>
            <a:off x="7281677" y="4185628"/>
            <a:ext cx="666900" cy="405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1"/>
          <p:cNvCxnSpPr/>
          <p:nvPr/>
        </p:nvCxnSpPr>
        <p:spPr>
          <a:xfrm>
            <a:off x="7286849" y="4191173"/>
            <a:ext cx="780900" cy="105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1"/>
          <p:cNvCxnSpPr/>
          <p:nvPr/>
        </p:nvCxnSpPr>
        <p:spPr>
          <a:xfrm flipH="1" rot="10800000">
            <a:off x="7266161" y="4046883"/>
            <a:ext cx="801600" cy="133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1"/>
          <p:cNvCxnSpPr/>
          <p:nvPr/>
        </p:nvCxnSpPr>
        <p:spPr>
          <a:xfrm flipH="1" rot="10800000">
            <a:off x="7281677" y="3769828"/>
            <a:ext cx="662100" cy="415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31"/>
          <p:cNvSpPr/>
          <p:nvPr/>
        </p:nvSpPr>
        <p:spPr>
          <a:xfrm>
            <a:off x="6951006" y="4045175"/>
            <a:ext cx="378000" cy="2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379" name="Google Shape;379;p31"/>
          <p:cNvCxnSpPr/>
          <p:nvPr/>
        </p:nvCxnSpPr>
        <p:spPr>
          <a:xfrm>
            <a:off x="3138313" y="1017725"/>
            <a:ext cx="14100" cy="40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1"/>
          <p:cNvCxnSpPr/>
          <p:nvPr/>
        </p:nvCxnSpPr>
        <p:spPr>
          <a:xfrm>
            <a:off x="6040050" y="1017725"/>
            <a:ext cx="14100" cy="40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1"/>
          <p:cNvSpPr txBox="1"/>
          <p:nvPr/>
        </p:nvSpPr>
        <p:spPr>
          <a:xfrm>
            <a:off x="24932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Blind Spot Constraint</a:t>
            </a:r>
            <a:endParaRPr b="1"/>
          </a:p>
        </p:txBody>
      </p:sp>
      <p:sp>
        <p:nvSpPr>
          <p:cNvPr id="382" name="Google Shape;382;p31"/>
          <p:cNvSpPr txBox="1"/>
          <p:nvPr/>
        </p:nvSpPr>
        <p:spPr>
          <a:xfrm>
            <a:off x="334537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Distance Constraint</a:t>
            </a:r>
            <a:endParaRPr b="1"/>
          </a:p>
        </p:txBody>
      </p:sp>
      <p:sp>
        <p:nvSpPr>
          <p:cNvPr id="383" name="Google Shape;383;p31"/>
          <p:cNvSpPr txBox="1"/>
          <p:nvPr/>
        </p:nvSpPr>
        <p:spPr>
          <a:xfrm>
            <a:off x="615282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Size Constraint</a:t>
            </a:r>
            <a:endParaRPr b="1"/>
          </a:p>
        </p:txBody>
      </p:sp>
      <p:cxnSp>
        <p:nvCxnSpPr>
          <p:cNvPr id="384" name="Google Shape;384;p31"/>
          <p:cNvCxnSpPr/>
          <p:nvPr/>
        </p:nvCxnSpPr>
        <p:spPr>
          <a:xfrm>
            <a:off x="363325" y="1524525"/>
            <a:ext cx="8577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5" name="Google Shape;3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450" y="1729532"/>
            <a:ext cx="2614500" cy="133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00" y="1798278"/>
            <a:ext cx="2804150" cy="112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259" y="1659100"/>
            <a:ext cx="2879190" cy="15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1"/>
          <p:cNvSpPr/>
          <p:nvPr/>
        </p:nvSpPr>
        <p:spPr>
          <a:xfrm>
            <a:off x="6454241" y="243868"/>
            <a:ext cx="3981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89" name="Google Shape;389;p31"/>
          <p:cNvSpPr/>
          <p:nvPr/>
        </p:nvSpPr>
        <p:spPr>
          <a:xfrm>
            <a:off x="6668250" y="-358975"/>
            <a:ext cx="1139700" cy="1449300"/>
          </a:xfrm>
          <a:prstGeom prst="pie">
            <a:avLst>
              <a:gd fmla="val 20635033" name="adj1"/>
              <a:gd fmla="val 665201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"/>
          <p:cNvSpPr/>
          <p:nvPr/>
        </p:nvSpPr>
        <p:spPr>
          <a:xfrm>
            <a:off x="7687875" y="-358975"/>
            <a:ext cx="1139700" cy="1449300"/>
          </a:xfrm>
          <a:prstGeom prst="pie">
            <a:avLst>
              <a:gd fmla="val 20635033" name="adj1"/>
              <a:gd fmla="val 665201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1"/>
          <p:cNvSpPr txBox="1"/>
          <p:nvPr/>
        </p:nvSpPr>
        <p:spPr>
          <a:xfrm>
            <a:off x="6154400" y="575827"/>
            <a:ext cx="997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Husky Robot</a:t>
            </a:r>
            <a:endParaRPr b="1" sz="1000"/>
          </a:p>
        </p:txBody>
      </p:sp>
      <p:sp>
        <p:nvSpPr>
          <p:cNvPr id="392" name="Google Shape;392;p31"/>
          <p:cNvSpPr txBox="1"/>
          <p:nvPr/>
        </p:nvSpPr>
        <p:spPr>
          <a:xfrm>
            <a:off x="7115950" y="487474"/>
            <a:ext cx="997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Robot 1 Laser Scan</a:t>
            </a:r>
            <a:endParaRPr b="1" sz="1000"/>
          </a:p>
        </p:txBody>
      </p:sp>
      <p:sp>
        <p:nvSpPr>
          <p:cNvPr id="393" name="Google Shape;393;p31"/>
          <p:cNvSpPr txBox="1"/>
          <p:nvPr/>
        </p:nvSpPr>
        <p:spPr>
          <a:xfrm>
            <a:off x="8146200" y="487473"/>
            <a:ext cx="997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Robot 2 Laser Scan</a:t>
            </a:r>
            <a:endParaRPr b="1" sz="1000"/>
          </a:p>
        </p:txBody>
      </p:sp>
      <p:cxnSp>
        <p:nvCxnSpPr>
          <p:cNvPr id="394" name="Google Shape;394;p31"/>
          <p:cNvCxnSpPr/>
          <p:nvPr/>
        </p:nvCxnSpPr>
        <p:spPr>
          <a:xfrm>
            <a:off x="363325" y="998925"/>
            <a:ext cx="8577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31"/>
          <p:cNvSpPr/>
          <p:nvPr/>
        </p:nvSpPr>
        <p:spPr>
          <a:xfrm>
            <a:off x="1363825" y="3593725"/>
            <a:ext cx="191400" cy="17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5234375" y="4087475"/>
            <a:ext cx="191400" cy="17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 txBox="1"/>
          <p:nvPr/>
        </p:nvSpPr>
        <p:spPr>
          <a:xfrm>
            <a:off x="6154400" y="575827"/>
            <a:ext cx="997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Husky Robot</a:t>
            </a:r>
            <a:endParaRPr b="1" sz="1000"/>
          </a:p>
        </p:txBody>
      </p:sp>
      <p:sp>
        <p:nvSpPr>
          <p:cNvPr id="398" name="Google Shape;398;p31"/>
          <p:cNvSpPr/>
          <p:nvPr/>
        </p:nvSpPr>
        <p:spPr>
          <a:xfrm>
            <a:off x="5681575" y="304425"/>
            <a:ext cx="191400" cy="17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"/>
          <p:cNvSpPr txBox="1"/>
          <p:nvPr/>
        </p:nvSpPr>
        <p:spPr>
          <a:xfrm>
            <a:off x="5278375" y="575827"/>
            <a:ext cx="997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Box</a:t>
            </a:r>
            <a:endParaRPr b="1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25" y="1556238"/>
            <a:ext cx="2480899" cy="13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8413" y="1555538"/>
            <a:ext cx="2480900" cy="13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713" y="1556246"/>
            <a:ext cx="2480900" cy="139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425" y="3347800"/>
            <a:ext cx="2480900" cy="137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7538" y="3347800"/>
            <a:ext cx="2442656" cy="13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8">
            <a:alphaModFix/>
          </a:blip>
          <a:srcRect b="0" l="7732" r="0" t="0"/>
          <a:stretch/>
        </p:blipFill>
        <p:spPr>
          <a:xfrm>
            <a:off x="6128375" y="3347800"/>
            <a:ext cx="2533586" cy="13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556125" y="2951775"/>
            <a:ext cx="2533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Amazon Drone-Releasing Blimp</a:t>
            </a:r>
            <a:endParaRPr b="1" sz="1000"/>
          </a:p>
        </p:txBody>
      </p:sp>
      <p:sp>
        <p:nvSpPr>
          <p:cNvPr id="74" name="Google Shape;74;p14"/>
          <p:cNvSpPr txBox="1"/>
          <p:nvPr/>
        </p:nvSpPr>
        <p:spPr>
          <a:xfrm>
            <a:off x="3272125" y="2951775"/>
            <a:ext cx="2533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Amazon Warehouse Robots</a:t>
            </a:r>
            <a:endParaRPr b="1" sz="1000"/>
          </a:p>
        </p:txBody>
      </p:sp>
      <p:sp>
        <p:nvSpPr>
          <p:cNvPr id="75" name="Google Shape;75;p14"/>
          <p:cNvSpPr txBox="1"/>
          <p:nvPr/>
        </p:nvSpPr>
        <p:spPr>
          <a:xfrm>
            <a:off x="6128400" y="2951775"/>
            <a:ext cx="2533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Autonomous Aquatic Vehicles</a:t>
            </a:r>
            <a:endParaRPr b="1" sz="1000"/>
          </a:p>
        </p:txBody>
      </p:sp>
      <p:sp>
        <p:nvSpPr>
          <p:cNvPr id="76" name="Google Shape;76;p14"/>
          <p:cNvSpPr txBox="1"/>
          <p:nvPr/>
        </p:nvSpPr>
        <p:spPr>
          <a:xfrm>
            <a:off x="529850" y="4720725"/>
            <a:ext cx="2597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Autonomous Differential Drive Robots</a:t>
            </a:r>
            <a:endParaRPr b="1" sz="1000"/>
          </a:p>
        </p:txBody>
      </p:sp>
      <p:sp>
        <p:nvSpPr>
          <p:cNvPr id="77" name="Google Shape;77;p14"/>
          <p:cNvSpPr txBox="1"/>
          <p:nvPr/>
        </p:nvSpPr>
        <p:spPr>
          <a:xfrm>
            <a:off x="3298375" y="4720725"/>
            <a:ext cx="24810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Self Driving Cars</a:t>
            </a:r>
            <a:endParaRPr b="1" sz="1000"/>
          </a:p>
        </p:txBody>
      </p:sp>
      <p:sp>
        <p:nvSpPr>
          <p:cNvPr id="78" name="Google Shape;78;p14"/>
          <p:cNvSpPr txBox="1"/>
          <p:nvPr/>
        </p:nvSpPr>
        <p:spPr>
          <a:xfrm>
            <a:off x="6128375" y="4720725"/>
            <a:ext cx="24810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Arial-Aquatic Vehicles</a:t>
            </a:r>
            <a:endParaRPr b="1" sz="1000"/>
          </a:p>
        </p:txBody>
      </p:sp>
      <p:sp>
        <p:nvSpPr>
          <p:cNvPr id="79" name="Google Shape;79;p14"/>
          <p:cNvSpPr txBox="1"/>
          <p:nvPr/>
        </p:nvSpPr>
        <p:spPr>
          <a:xfrm>
            <a:off x="582425" y="1017725"/>
            <a:ext cx="8030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Autonomous vehicles are becoming a </a:t>
            </a:r>
            <a:r>
              <a:rPr b="1" lang="en" sz="1800"/>
              <a:t>reality </a:t>
            </a:r>
            <a:r>
              <a:rPr lang="en" sz="1800"/>
              <a:t>in society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/>
          <p:nvPr>
            <p:ph type="title"/>
          </p:nvPr>
        </p:nvSpPr>
        <p:spPr>
          <a:xfrm>
            <a:off x="311713" y="243875"/>
            <a:ext cx="229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405" name="Google Shape;405;p32"/>
          <p:cNvSpPr/>
          <p:nvPr/>
        </p:nvSpPr>
        <p:spPr>
          <a:xfrm>
            <a:off x="453700" y="3402221"/>
            <a:ext cx="1617600" cy="1550400"/>
          </a:xfrm>
          <a:prstGeom prst="pie">
            <a:avLst>
              <a:gd fmla="val 16214093" name="adj1"/>
              <a:gd fmla="val 538599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2"/>
          <p:cNvSpPr/>
          <p:nvPr/>
        </p:nvSpPr>
        <p:spPr>
          <a:xfrm>
            <a:off x="453700" y="3402221"/>
            <a:ext cx="1617600" cy="1550400"/>
          </a:xfrm>
          <a:prstGeom prst="pie">
            <a:avLst>
              <a:gd fmla="val 19296805" name="adj1"/>
              <a:gd fmla="val 2307315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32"/>
          <p:cNvCxnSpPr/>
          <p:nvPr/>
        </p:nvCxnSpPr>
        <p:spPr>
          <a:xfrm flipH="1">
            <a:off x="847723" y="4171899"/>
            <a:ext cx="1617600" cy="1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2"/>
          <p:cNvCxnSpPr/>
          <p:nvPr/>
        </p:nvCxnSpPr>
        <p:spPr>
          <a:xfrm>
            <a:off x="1139474" y="3398289"/>
            <a:ext cx="0" cy="155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9" name="Google Shape;409;p32"/>
          <p:cNvSpPr/>
          <p:nvPr/>
        </p:nvSpPr>
        <p:spPr>
          <a:xfrm>
            <a:off x="967188" y="4047037"/>
            <a:ext cx="378000" cy="2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10" name="Google Shape;410;p32"/>
          <p:cNvSpPr/>
          <p:nvPr/>
        </p:nvSpPr>
        <p:spPr>
          <a:xfrm>
            <a:off x="3316777" y="3261185"/>
            <a:ext cx="2037600" cy="1828800"/>
          </a:xfrm>
          <a:prstGeom prst="pie">
            <a:avLst>
              <a:gd fmla="val 19318954" name="adj1"/>
              <a:gd fmla="val 2299479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2"/>
          <p:cNvSpPr/>
          <p:nvPr/>
        </p:nvSpPr>
        <p:spPr>
          <a:xfrm>
            <a:off x="3483406" y="3452598"/>
            <a:ext cx="1704300" cy="1449300"/>
          </a:xfrm>
          <a:prstGeom prst="pie">
            <a:avLst>
              <a:gd fmla="val 19296805" name="adj1"/>
              <a:gd fmla="val 2307315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32"/>
          <p:cNvCxnSpPr/>
          <p:nvPr/>
        </p:nvCxnSpPr>
        <p:spPr>
          <a:xfrm flipH="1">
            <a:off x="3898498" y="4172148"/>
            <a:ext cx="1704300" cy="1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2"/>
          <p:cNvCxnSpPr/>
          <p:nvPr/>
        </p:nvCxnSpPr>
        <p:spPr>
          <a:xfrm>
            <a:off x="4205919" y="3448923"/>
            <a:ext cx="0" cy="145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4" name="Google Shape;414;p32"/>
          <p:cNvSpPr/>
          <p:nvPr/>
        </p:nvSpPr>
        <p:spPr>
          <a:xfrm>
            <a:off x="4024403" y="4055418"/>
            <a:ext cx="3981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15" name="Google Shape;415;p32"/>
          <p:cNvSpPr/>
          <p:nvPr/>
        </p:nvSpPr>
        <p:spPr>
          <a:xfrm>
            <a:off x="6454261" y="3402233"/>
            <a:ext cx="1617900" cy="1550400"/>
          </a:xfrm>
          <a:prstGeom prst="pie">
            <a:avLst>
              <a:gd fmla="val 19296805" name="adj1"/>
              <a:gd fmla="val 2307315" name="adj2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6" name="Google Shape;416;p32"/>
          <p:cNvCxnSpPr/>
          <p:nvPr/>
        </p:nvCxnSpPr>
        <p:spPr>
          <a:xfrm flipH="1">
            <a:off x="6848011" y="4171974"/>
            <a:ext cx="1617900" cy="1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32"/>
          <p:cNvCxnSpPr/>
          <p:nvPr/>
        </p:nvCxnSpPr>
        <p:spPr>
          <a:xfrm>
            <a:off x="7140044" y="3398302"/>
            <a:ext cx="0" cy="155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2"/>
          <p:cNvCxnSpPr/>
          <p:nvPr/>
        </p:nvCxnSpPr>
        <p:spPr>
          <a:xfrm flipH="1" rot="10800000">
            <a:off x="7276505" y="3658983"/>
            <a:ext cx="600000" cy="521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2"/>
          <p:cNvCxnSpPr/>
          <p:nvPr/>
        </p:nvCxnSpPr>
        <p:spPr>
          <a:xfrm flipH="1" rot="10800000">
            <a:off x="7276505" y="3902883"/>
            <a:ext cx="739500" cy="277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2"/>
          <p:cNvCxnSpPr>
            <a:endCxn id="415" idx="0"/>
          </p:cNvCxnSpPr>
          <p:nvPr/>
        </p:nvCxnSpPr>
        <p:spPr>
          <a:xfrm>
            <a:off x="7281961" y="4174733"/>
            <a:ext cx="790200" cy="2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32"/>
          <p:cNvCxnSpPr/>
          <p:nvPr/>
        </p:nvCxnSpPr>
        <p:spPr>
          <a:xfrm>
            <a:off x="7271333" y="4180083"/>
            <a:ext cx="749700" cy="2661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32"/>
          <p:cNvCxnSpPr/>
          <p:nvPr/>
        </p:nvCxnSpPr>
        <p:spPr>
          <a:xfrm>
            <a:off x="7271333" y="4185628"/>
            <a:ext cx="594600" cy="498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32"/>
          <p:cNvCxnSpPr/>
          <p:nvPr/>
        </p:nvCxnSpPr>
        <p:spPr>
          <a:xfrm>
            <a:off x="7281677" y="4185628"/>
            <a:ext cx="666900" cy="405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32"/>
          <p:cNvCxnSpPr/>
          <p:nvPr/>
        </p:nvCxnSpPr>
        <p:spPr>
          <a:xfrm>
            <a:off x="7286849" y="4191173"/>
            <a:ext cx="780900" cy="105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32"/>
          <p:cNvCxnSpPr/>
          <p:nvPr/>
        </p:nvCxnSpPr>
        <p:spPr>
          <a:xfrm flipH="1" rot="10800000">
            <a:off x="7266161" y="4046883"/>
            <a:ext cx="801600" cy="133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32"/>
          <p:cNvCxnSpPr/>
          <p:nvPr/>
        </p:nvCxnSpPr>
        <p:spPr>
          <a:xfrm flipH="1" rot="10800000">
            <a:off x="7281677" y="3769828"/>
            <a:ext cx="662100" cy="415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32"/>
          <p:cNvSpPr/>
          <p:nvPr/>
        </p:nvSpPr>
        <p:spPr>
          <a:xfrm>
            <a:off x="6951006" y="4045175"/>
            <a:ext cx="378000" cy="26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428" name="Google Shape;428;p32"/>
          <p:cNvCxnSpPr/>
          <p:nvPr/>
        </p:nvCxnSpPr>
        <p:spPr>
          <a:xfrm>
            <a:off x="3138313" y="1017725"/>
            <a:ext cx="14100" cy="40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32"/>
          <p:cNvCxnSpPr/>
          <p:nvPr/>
        </p:nvCxnSpPr>
        <p:spPr>
          <a:xfrm>
            <a:off x="6040050" y="1017725"/>
            <a:ext cx="14100" cy="40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32"/>
          <p:cNvSpPr txBox="1"/>
          <p:nvPr/>
        </p:nvSpPr>
        <p:spPr>
          <a:xfrm>
            <a:off x="24932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Blind Spot Constraint</a:t>
            </a:r>
            <a:endParaRPr b="1"/>
          </a:p>
        </p:txBody>
      </p:sp>
      <p:sp>
        <p:nvSpPr>
          <p:cNvPr id="431" name="Google Shape;431;p32"/>
          <p:cNvSpPr txBox="1"/>
          <p:nvPr/>
        </p:nvSpPr>
        <p:spPr>
          <a:xfrm>
            <a:off x="334537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Distance Constraint</a:t>
            </a:r>
            <a:endParaRPr b="1"/>
          </a:p>
        </p:txBody>
      </p:sp>
      <p:sp>
        <p:nvSpPr>
          <p:cNvPr id="432" name="Google Shape;432;p32"/>
          <p:cNvSpPr txBox="1"/>
          <p:nvPr/>
        </p:nvSpPr>
        <p:spPr>
          <a:xfrm>
            <a:off x="6152825" y="1097280"/>
            <a:ext cx="2614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Size Constraint</a:t>
            </a:r>
            <a:endParaRPr b="1"/>
          </a:p>
        </p:txBody>
      </p:sp>
      <p:cxnSp>
        <p:nvCxnSpPr>
          <p:cNvPr id="433" name="Google Shape;433;p32"/>
          <p:cNvCxnSpPr/>
          <p:nvPr/>
        </p:nvCxnSpPr>
        <p:spPr>
          <a:xfrm>
            <a:off x="363325" y="1524525"/>
            <a:ext cx="8577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4" name="Google Shape;4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450" y="1729532"/>
            <a:ext cx="2614500" cy="133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00" y="1798278"/>
            <a:ext cx="2804150" cy="112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259" y="1659100"/>
            <a:ext cx="2879190" cy="15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2"/>
          <p:cNvSpPr/>
          <p:nvPr/>
        </p:nvSpPr>
        <p:spPr>
          <a:xfrm>
            <a:off x="6454241" y="243868"/>
            <a:ext cx="3981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38" name="Google Shape;438;p32"/>
          <p:cNvSpPr/>
          <p:nvPr/>
        </p:nvSpPr>
        <p:spPr>
          <a:xfrm>
            <a:off x="6668250" y="-358975"/>
            <a:ext cx="1139700" cy="1449300"/>
          </a:xfrm>
          <a:prstGeom prst="pie">
            <a:avLst>
              <a:gd fmla="val 20635033" name="adj1"/>
              <a:gd fmla="val 665201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2"/>
          <p:cNvSpPr/>
          <p:nvPr/>
        </p:nvSpPr>
        <p:spPr>
          <a:xfrm>
            <a:off x="7687875" y="-358975"/>
            <a:ext cx="1139700" cy="1449300"/>
          </a:xfrm>
          <a:prstGeom prst="pie">
            <a:avLst>
              <a:gd fmla="val 20635033" name="adj1"/>
              <a:gd fmla="val 665201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 txBox="1"/>
          <p:nvPr/>
        </p:nvSpPr>
        <p:spPr>
          <a:xfrm>
            <a:off x="6154400" y="575827"/>
            <a:ext cx="997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Husky Robot</a:t>
            </a:r>
            <a:endParaRPr b="1" sz="1000"/>
          </a:p>
        </p:txBody>
      </p:sp>
      <p:sp>
        <p:nvSpPr>
          <p:cNvPr id="441" name="Google Shape;441;p32"/>
          <p:cNvSpPr txBox="1"/>
          <p:nvPr/>
        </p:nvSpPr>
        <p:spPr>
          <a:xfrm>
            <a:off x="7115950" y="487474"/>
            <a:ext cx="997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Robot 1 Laser Scan</a:t>
            </a:r>
            <a:endParaRPr b="1" sz="1000"/>
          </a:p>
        </p:txBody>
      </p:sp>
      <p:sp>
        <p:nvSpPr>
          <p:cNvPr id="442" name="Google Shape;442;p32"/>
          <p:cNvSpPr txBox="1"/>
          <p:nvPr/>
        </p:nvSpPr>
        <p:spPr>
          <a:xfrm>
            <a:off x="8146200" y="487473"/>
            <a:ext cx="997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Robot 2 Laser Scan</a:t>
            </a:r>
            <a:endParaRPr b="1" sz="1000"/>
          </a:p>
        </p:txBody>
      </p:sp>
      <p:cxnSp>
        <p:nvCxnSpPr>
          <p:cNvPr id="443" name="Google Shape;443;p32"/>
          <p:cNvCxnSpPr/>
          <p:nvPr/>
        </p:nvCxnSpPr>
        <p:spPr>
          <a:xfrm>
            <a:off x="363325" y="998925"/>
            <a:ext cx="8577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32"/>
          <p:cNvSpPr/>
          <p:nvPr/>
        </p:nvSpPr>
        <p:spPr>
          <a:xfrm>
            <a:off x="1363825" y="3593725"/>
            <a:ext cx="191400" cy="17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2"/>
          <p:cNvSpPr/>
          <p:nvPr/>
        </p:nvSpPr>
        <p:spPr>
          <a:xfrm>
            <a:off x="5234375" y="4087475"/>
            <a:ext cx="191400" cy="17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2"/>
          <p:cNvSpPr/>
          <p:nvPr/>
        </p:nvSpPr>
        <p:spPr>
          <a:xfrm>
            <a:off x="7943775" y="4122875"/>
            <a:ext cx="126000" cy="10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2"/>
          <p:cNvSpPr/>
          <p:nvPr/>
        </p:nvSpPr>
        <p:spPr>
          <a:xfrm>
            <a:off x="5681575" y="304425"/>
            <a:ext cx="191400" cy="17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5278375" y="575827"/>
            <a:ext cx="997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Box</a:t>
            </a:r>
            <a:endParaRPr b="1"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Blind Constraint</a:t>
            </a:r>
            <a:endParaRPr/>
          </a:p>
        </p:txBody>
      </p:sp>
      <p:pic>
        <p:nvPicPr>
          <p:cNvPr id="454" name="Google Shape;4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5" y="2040475"/>
            <a:ext cx="4297681" cy="26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473" y="2040475"/>
            <a:ext cx="4297682" cy="265176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3"/>
          <p:cNvSpPr txBox="1"/>
          <p:nvPr/>
        </p:nvSpPr>
        <p:spPr>
          <a:xfrm>
            <a:off x="168225" y="1077150"/>
            <a:ext cx="4323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1: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Minimum Angle: -1 rad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Maximum Angle: 1 rad</a:t>
            </a:r>
            <a:endParaRPr/>
          </a:p>
        </p:txBody>
      </p:sp>
      <p:sp>
        <p:nvSpPr>
          <p:cNvPr id="457" name="Google Shape;457;p33"/>
          <p:cNvSpPr txBox="1"/>
          <p:nvPr/>
        </p:nvSpPr>
        <p:spPr>
          <a:xfrm>
            <a:off x="4655100" y="1017725"/>
            <a:ext cx="4323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2: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Minimum Angle: -</a:t>
            </a:r>
            <a:r>
              <a:rPr lang="en"/>
              <a:t>𝜋/2</a:t>
            </a:r>
            <a:r>
              <a:rPr lang="en"/>
              <a:t> rad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Maximum Angle: </a:t>
            </a:r>
            <a:r>
              <a:rPr lang="en">
                <a:solidFill>
                  <a:schemeClr val="dk1"/>
                </a:solidFill>
              </a:rPr>
              <a:t>𝜋/2 </a:t>
            </a:r>
            <a:r>
              <a:rPr lang="en"/>
              <a:t>rad</a:t>
            </a: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664575" y="3373525"/>
            <a:ext cx="567600" cy="463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3"/>
          <p:cNvSpPr/>
          <p:nvPr/>
        </p:nvSpPr>
        <p:spPr>
          <a:xfrm>
            <a:off x="5112550" y="3317950"/>
            <a:ext cx="567600" cy="463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Distance Constraint</a:t>
            </a:r>
            <a:endParaRPr/>
          </a:p>
        </p:txBody>
      </p:sp>
      <p:sp>
        <p:nvSpPr>
          <p:cNvPr id="465" name="Google Shape;465;p34"/>
          <p:cNvSpPr txBox="1"/>
          <p:nvPr/>
        </p:nvSpPr>
        <p:spPr>
          <a:xfrm>
            <a:off x="168225" y="1077150"/>
            <a:ext cx="4323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1: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 Range: 5m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4"/>
          <p:cNvSpPr txBox="1"/>
          <p:nvPr/>
        </p:nvSpPr>
        <p:spPr>
          <a:xfrm>
            <a:off x="4655100" y="1017725"/>
            <a:ext cx="4323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2: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Max Range: 10m</a:t>
            </a:r>
            <a:endParaRPr/>
          </a:p>
        </p:txBody>
      </p:sp>
      <p:pic>
        <p:nvPicPr>
          <p:cNvPr id="467" name="Google Shape;4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38" y="2142625"/>
            <a:ext cx="4297682" cy="26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205" y="2142613"/>
            <a:ext cx="4297679" cy="265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Size Constraint</a:t>
            </a:r>
            <a:endParaRPr/>
          </a:p>
        </p:txBody>
      </p:sp>
      <p:sp>
        <p:nvSpPr>
          <p:cNvPr id="474" name="Google Shape;474;p35"/>
          <p:cNvSpPr txBox="1"/>
          <p:nvPr/>
        </p:nvSpPr>
        <p:spPr>
          <a:xfrm>
            <a:off x="168225" y="1077150"/>
            <a:ext cx="4323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1: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Resolution: 16 samples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5"/>
          <p:cNvSpPr txBox="1"/>
          <p:nvPr/>
        </p:nvSpPr>
        <p:spPr>
          <a:xfrm>
            <a:off x="4655100" y="1017725"/>
            <a:ext cx="4323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2: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Resolution</a:t>
            </a:r>
            <a:r>
              <a:rPr lang="en">
                <a:solidFill>
                  <a:schemeClr val="dk1"/>
                </a:solidFill>
              </a:rPr>
              <a:t>: 32 samples</a:t>
            </a:r>
            <a:endParaRPr/>
          </a:p>
        </p:txBody>
      </p:sp>
      <p:pic>
        <p:nvPicPr>
          <p:cNvPr id="476" name="Google Shape;4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" y="2133450"/>
            <a:ext cx="4297679" cy="26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221" y="2133450"/>
            <a:ext cx="4297679" cy="265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925" y="932450"/>
            <a:ext cx="1651200" cy="2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6"/>
          <p:cNvSpPr txBox="1"/>
          <p:nvPr>
            <p:ph type="title"/>
          </p:nvPr>
        </p:nvSpPr>
        <p:spPr>
          <a:xfrm>
            <a:off x="0" y="1474975"/>
            <a:ext cx="76539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Questions</a:t>
            </a:r>
            <a:endParaRPr sz="1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603925" y="308575"/>
            <a:ext cx="8030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Traditional testing is </a:t>
            </a:r>
            <a:r>
              <a:rPr b="1" lang="en" sz="1800"/>
              <a:t>not </a:t>
            </a:r>
            <a:r>
              <a:rPr lang="en" sz="1800"/>
              <a:t>enough.</a:t>
            </a:r>
            <a:endParaRPr sz="1800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150575"/>
            <a:ext cx="45720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/>
        </p:nvSpPr>
        <p:spPr>
          <a:xfrm>
            <a:off x="603925" y="308575"/>
            <a:ext cx="8030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Traditional testing is </a:t>
            </a:r>
            <a:r>
              <a:rPr b="1" lang="en" sz="1800"/>
              <a:t>not </a:t>
            </a:r>
            <a:r>
              <a:rPr lang="en" sz="1800"/>
              <a:t>enough.</a:t>
            </a:r>
            <a:endParaRPr sz="180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50" y="1290300"/>
            <a:ext cx="4572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676" y="1196413"/>
            <a:ext cx="4572000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603925" y="308575"/>
            <a:ext cx="8030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Traditional testing is </a:t>
            </a:r>
            <a:r>
              <a:rPr b="1" lang="en" sz="1800"/>
              <a:t>not </a:t>
            </a:r>
            <a:r>
              <a:rPr lang="en" sz="1800"/>
              <a:t>enough.</a:t>
            </a:r>
            <a:endParaRPr sz="18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50" y="1290300"/>
            <a:ext cx="4572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676" y="1196413"/>
            <a:ext cx="4572000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825" y="1090825"/>
            <a:ext cx="4572000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603925" y="308575"/>
            <a:ext cx="8030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Traditional testing is </a:t>
            </a:r>
            <a:r>
              <a:rPr b="1" lang="en" sz="1800"/>
              <a:t>not </a:t>
            </a:r>
            <a:r>
              <a:rPr lang="en" sz="1800"/>
              <a:t>enough.</a:t>
            </a:r>
            <a:endParaRPr sz="18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50" y="1290300"/>
            <a:ext cx="4572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676" y="1196413"/>
            <a:ext cx="4572000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825" y="1090825"/>
            <a:ext cx="4572000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1675" y="982688"/>
            <a:ext cx="45720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603925" y="308575"/>
            <a:ext cx="8030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Traditional testing is </a:t>
            </a:r>
            <a:r>
              <a:rPr b="1" lang="en" sz="1800"/>
              <a:t>not </a:t>
            </a:r>
            <a:r>
              <a:rPr lang="en" sz="1800"/>
              <a:t>enough.</a:t>
            </a:r>
            <a:endParaRPr sz="18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50" y="1290300"/>
            <a:ext cx="4572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676" y="1196413"/>
            <a:ext cx="4572000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825" y="1090825"/>
            <a:ext cx="4572000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1675" y="982688"/>
            <a:ext cx="4572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0650" y="864125"/>
            <a:ext cx="4571999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603925" y="308575"/>
            <a:ext cx="8030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Traditional testing is </a:t>
            </a:r>
            <a:r>
              <a:rPr b="1" lang="en" sz="1800"/>
              <a:t>not </a:t>
            </a:r>
            <a:r>
              <a:rPr lang="en" sz="1800"/>
              <a:t>enough.</a:t>
            </a:r>
            <a:endParaRPr sz="18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50" y="1290300"/>
            <a:ext cx="4572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676" y="1196413"/>
            <a:ext cx="4572000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825" y="1090825"/>
            <a:ext cx="4572000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1675" y="982688"/>
            <a:ext cx="4572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0650" y="864125"/>
            <a:ext cx="4571999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4150" y="797875"/>
            <a:ext cx="4571999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603925" y="308575"/>
            <a:ext cx="8030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Traditional testing is </a:t>
            </a:r>
            <a:r>
              <a:rPr b="1" lang="en" sz="1800"/>
              <a:t>not </a:t>
            </a:r>
            <a:r>
              <a:rPr lang="en" sz="1800"/>
              <a:t>enough.</a:t>
            </a:r>
            <a:endParaRPr sz="18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50" y="1290300"/>
            <a:ext cx="4572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676" y="1196413"/>
            <a:ext cx="4572000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825" y="1090825"/>
            <a:ext cx="4572000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1675" y="982688"/>
            <a:ext cx="4572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0650" y="864125"/>
            <a:ext cx="4571999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4150" y="797875"/>
            <a:ext cx="4571999" cy="36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2103" y="735825"/>
            <a:ext cx="4571999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